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14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6D379-A40C-43FC-ABFA-44B9753803BC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DA6C55-5A11-4AC8-A8B8-A32C96E5E5A1}">
      <dgm:prSet/>
      <dgm:spPr/>
      <dgm:t>
        <a:bodyPr/>
        <a:lstStyle/>
        <a:p>
          <a:r>
            <a:rPr lang="en-US"/>
            <a:t>Applying for a job requires the use of the best available information to increase the chances of getting a job. </a:t>
          </a:r>
        </a:p>
      </dgm:t>
    </dgm:pt>
    <dgm:pt modelId="{39C56146-1850-4A8B-BD11-710F30C53E0E}" type="parTrans" cxnId="{B79C8B66-0617-4B16-ABBC-45AEEC46D6CA}">
      <dgm:prSet/>
      <dgm:spPr/>
      <dgm:t>
        <a:bodyPr/>
        <a:lstStyle/>
        <a:p>
          <a:endParaRPr lang="en-US"/>
        </a:p>
      </dgm:t>
    </dgm:pt>
    <dgm:pt modelId="{10748BF2-B6E1-459D-8177-E3D4C79CC04A}" type="sibTrans" cxnId="{B79C8B66-0617-4B16-ABBC-45AEEC46D6CA}">
      <dgm:prSet/>
      <dgm:spPr/>
      <dgm:t>
        <a:bodyPr/>
        <a:lstStyle/>
        <a:p>
          <a:endParaRPr lang="en-US"/>
        </a:p>
      </dgm:t>
    </dgm:pt>
    <dgm:pt modelId="{6023C4D8-519B-4B36-99A7-D0FF34CC780D}">
      <dgm:prSet/>
      <dgm:spPr/>
      <dgm:t>
        <a:bodyPr/>
        <a:lstStyle/>
        <a:p>
          <a:r>
            <a:rPr lang="en-US"/>
            <a:t>Financial handling and management information is part of significant information which can increase competitive advantage for the applicant. </a:t>
          </a:r>
        </a:p>
      </dgm:t>
    </dgm:pt>
    <dgm:pt modelId="{49824E01-DBA2-491C-B2E9-539A32D95816}" type="parTrans" cxnId="{4AB2AB5B-718F-421A-AFA9-822AB7185B47}">
      <dgm:prSet/>
      <dgm:spPr/>
      <dgm:t>
        <a:bodyPr/>
        <a:lstStyle/>
        <a:p>
          <a:endParaRPr lang="en-US"/>
        </a:p>
      </dgm:t>
    </dgm:pt>
    <dgm:pt modelId="{B857F039-6828-4C1F-968B-690B8843C720}" type="sibTrans" cxnId="{4AB2AB5B-718F-421A-AFA9-822AB7185B47}">
      <dgm:prSet/>
      <dgm:spPr/>
      <dgm:t>
        <a:bodyPr/>
        <a:lstStyle/>
        <a:p>
          <a:endParaRPr lang="en-US"/>
        </a:p>
      </dgm:t>
    </dgm:pt>
    <dgm:pt modelId="{891C6835-A005-4099-A3F0-E6066995EEDC}">
      <dgm:prSet/>
      <dgm:spPr/>
      <dgm:t>
        <a:bodyPr/>
        <a:lstStyle/>
        <a:p>
          <a:r>
            <a:rPr lang="en-US"/>
            <a:t>The credit score gives a comprehensive look into the life of the applicant relating to money handling and management habits. </a:t>
          </a:r>
        </a:p>
      </dgm:t>
    </dgm:pt>
    <dgm:pt modelId="{FF1D5FB2-6BE8-431F-AC2A-7248660D51A2}" type="parTrans" cxnId="{8CAC6407-8334-4AE9-8B5B-78B969506FCA}">
      <dgm:prSet/>
      <dgm:spPr/>
      <dgm:t>
        <a:bodyPr/>
        <a:lstStyle/>
        <a:p>
          <a:endParaRPr lang="en-US"/>
        </a:p>
      </dgm:t>
    </dgm:pt>
    <dgm:pt modelId="{59DD3D44-82BE-40A4-B57C-6969D7A11F8C}" type="sibTrans" cxnId="{8CAC6407-8334-4AE9-8B5B-78B969506FCA}">
      <dgm:prSet/>
      <dgm:spPr/>
      <dgm:t>
        <a:bodyPr/>
        <a:lstStyle/>
        <a:p>
          <a:endParaRPr lang="en-US"/>
        </a:p>
      </dgm:t>
    </dgm:pt>
    <dgm:pt modelId="{07569073-4E61-4AF9-B707-3E291B6986DC}">
      <dgm:prSet/>
      <dgm:spPr/>
      <dgm:t>
        <a:bodyPr/>
        <a:lstStyle/>
        <a:p>
          <a:r>
            <a:rPr lang="en-US"/>
            <a:t>Credit scores give significant additional information about the job applicant which makes it a fair way of evaluating candidates to the employers and employees. </a:t>
          </a:r>
        </a:p>
      </dgm:t>
    </dgm:pt>
    <dgm:pt modelId="{18589FA7-4A87-4A40-9903-01271F2C8EBF}" type="parTrans" cxnId="{59F2CDA9-61F5-4097-82FE-0DE63D33D381}">
      <dgm:prSet/>
      <dgm:spPr/>
      <dgm:t>
        <a:bodyPr/>
        <a:lstStyle/>
        <a:p>
          <a:endParaRPr lang="en-US"/>
        </a:p>
      </dgm:t>
    </dgm:pt>
    <dgm:pt modelId="{2823234E-A2E7-4C4F-8294-85B678417CCE}" type="sibTrans" cxnId="{59F2CDA9-61F5-4097-82FE-0DE63D33D381}">
      <dgm:prSet/>
      <dgm:spPr/>
      <dgm:t>
        <a:bodyPr/>
        <a:lstStyle/>
        <a:p>
          <a:endParaRPr lang="en-US"/>
        </a:p>
      </dgm:t>
    </dgm:pt>
    <dgm:pt modelId="{9479E1EF-2CD9-1643-B6AD-21C5DC0E3017}" type="pres">
      <dgm:prSet presAssocID="{0F86D379-A40C-43FC-ABFA-44B9753803BC}" presName="compositeShape" presStyleCnt="0">
        <dgm:presLayoutVars>
          <dgm:chMax val="7"/>
          <dgm:dir/>
          <dgm:resizeHandles val="exact"/>
        </dgm:presLayoutVars>
      </dgm:prSet>
      <dgm:spPr/>
    </dgm:pt>
    <dgm:pt modelId="{62711431-3890-334A-838D-48EFA1DA9C0F}" type="pres">
      <dgm:prSet presAssocID="{0F86D379-A40C-43FC-ABFA-44B9753803BC}" presName="wedge1" presStyleLbl="node1" presStyleIdx="0" presStyleCnt="4"/>
      <dgm:spPr/>
    </dgm:pt>
    <dgm:pt modelId="{AEF62BD2-E646-D24A-B374-B46F83D47591}" type="pres">
      <dgm:prSet presAssocID="{0F86D379-A40C-43FC-ABFA-44B9753803B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3125FE-5950-D245-9441-A4116C5FEEA3}" type="pres">
      <dgm:prSet presAssocID="{0F86D379-A40C-43FC-ABFA-44B9753803BC}" presName="wedge2" presStyleLbl="node1" presStyleIdx="1" presStyleCnt="4"/>
      <dgm:spPr/>
    </dgm:pt>
    <dgm:pt modelId="{2FE6B961-6072-644C-82E9-ADCE9811C109}" type="pres">
      <dgm:prSet presAssocID="{0F86D379-A40C-43FC-ABFA-44B9753803B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B0D55E-2156-224E-B146-7650A63DDCB3}" type="pres">
      <dgm:prSet presAssocID="{0F86D379-A40C-43FC-ABFA-44B9753803BC}" presName="wedge3" presStyleLbl="node1" presStyleIdx="2" presStyleCnt="4"/>
      <dgm:spPr/>
    </dgm:pt>
    <dgm:pt modelId="{ADA4DE1A-B505-474E-BAB3-467103B76D1F}" type="pres">
      <dgm:prSet presAssocID="{0F86D379-A40C-43FC-ABFA-44B9753803B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AF553-4211-0843-BCD0-E2D5E5F820C4}" type="pres">
      <dgm:prSet presAssocID="{0F86D379-A40C-43FC-ABFA-44B9753803BC}" presName="wedge4" presStyleLbl="node1" presStyleIdx="3" presStyleCnt="4"/>
      <dgm:spPr/>
    </dgm:pt>
    <dgm:pt modelId="{1345934F-05D5-5741-A94A-CE9E4DB4E363}" type="pres">
      <dgm:prSet presAssocID="{0F86D379-A40C-43FC-ABFA-44B9753803B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AC6407-8334-4AE9-8B5B-78B969506FCA}" srcId="{0F86D379-A40C-43FC-ABFA-44B9753803BC}" destId="{891C6835-A005-4099-A3F0-E6066995EEDC}" srcOrd="2" destOrd="0" parTransId="{FF1D5FB2-6BE8-431F-AC2A-7248660D51A2}" sibTransId="{59DD3D44-82BE-40A4-B57C-6969D7A11F8C}"/>
    <dgm:cxn modelId="{429E2B0F-C8BE-A54A-A254-33C3A529C6A8}" type="presOf" srcId="{891C6835-A005-4099-A3F0-E6066995EEDC}" destId="{83B0D55E-2156-224E-B146-7650A63DDCB3}" srcOrd="0" destOrd="0" presId="urn:microsoft.com/office/officeart/2005/8/layout/chart3"/>
    <dgm:cxn modelId="{017A321D-9E68-7144-9B9A-D9042093E554}" type="presOf" srcId="{6023C4D8-519B-4B36-99A7-D0FF34CC780D}" destId="{C23125FE-5950-D245-9441-A4116C5FEEA3}" srcOrd="0" destOrd="0" presId="urn:microsoft.com/office/officeart/2005/8/layout/chart3"/>
    <dgm:cxn modelId="{3CCA4137-7118-3649-970C-9C17AF8B56BC}" type="presOf" srcId="{0EDA6C55-5A11-4AC8-A8B8-A32C96E5E5A1}" destId="{AEF62BD2-E646-D24A-B374-B46F83D47591}" srcOrd="1" destOrd="0" presId="urn:microsoft.com/office/officeart/2005/8/layout/chart3"/>
    <dgm:cxn modelId="{27906248-7B7A-D449-A154-755DC9AC8950}" type="presOf" srcId="{07569073-4E61-4AF9-B707-3E291B6986DC}" destId="{1345934F-05D5-5741-A94A-CE9E4DB4E363}" srcOrd="1" destOrd="0" presId="urn:microsoft.com/office/officeart/2005/8/layout/chart3"/>
    <dgm:cxn modelId="{4AB2AB5B-718F-421A-AFA9-822AB7185B47}" srcId="{0F86D379-A40C-43FC-ABFA-44B9753803BC}" destId="{6023C4D8-519B-4B36-99A7-D0FF34CC780D}" srcOrd="1" destOrd="0" parTransId="{49824E01-DBA2-491C-B2E9-539A32D95816}" sibTransId="{B857F039-6828-4C1F-968B-690B8843C720}"/>
    <dgm:cxn modelId="{B79C8B66-0617-4B16-ABBC-45AEEC46D6CA}" srcId="{0F86D379-A40C-43FC-ABFA-44B9753803BC}" destId="{0EDA6C55-5A11-4AC8-A8B8-A32C96E5E5A1}" srcOrd="0" destOrd="0" parTransId="{39C56146-1850-4A8B-BD11-710F30C53E0E}" sibTransId="{10748BF2-B6E1-459D-8177-E3D4C79CC04A}"/>
    <dgm:cxn modelId="{767CF083-8065-0746-93CD-F1CEFD2944C5}" type="presOf" srcId="{0EDA6C55-5A11-4AC8-A8B8-A32C96E5E5A1}" destId="{62711431-3890-334A-838D-48EFA1DA9C0F}" srcOrd="0" destOrd="0" presId="urn:microsoft.com/office/officeart/2005/8/layout/chart3"/>
    <dgm:cxn modelId="{007A88A8-8DA5-374A-9386-2894148C4BE1}" type="presOf" srcId="{0F86D379-A40C-43FC-ABFA-44B9753803BC}" destId="{9479E1EF-2CD9-1643-B6AD-21C5DC0E3017}" srcOrd="0" destOrd="0" presId="urn:microsoft.com/office/officeart/2005/8/layout/chart3"/>
    <dgm:cxn modelId="{59F2CDA9-61F5-4097-82FE-0DE63D33D381}" srcId="{0F86D379-A40C-43FC-ABFA-44B9753803BC}" destId="{07569073-4E61-4AF9-B707-3E291B6986DC}" srcOrd="3" destOrd="0" parTransId="{18589FA7-4A87-4A40-9903-01271F2C8EBF}" sibTransId="{2823234E-A2E7-4C4F-8294-85B678417CCE}"/>
    <dgm:cxn modelId="{ED5552CC-8DCF-484A-A36A-07FF5DF42294}" type="presOf" srcId="{891C6835-A005-4099-A3F0-E6066995EEDC}" destId="{ADA4DE1A-B505-474E-BAB3-467103B76D1F}" srcOrd="1" destOrd="0" presId="urn:microsoft.com/office/officeart/2005/8/layout/chart3"/>
    <dgm:cxn modelId="{6ED374CE-0A33-5944-86EB-6FF2BD8E6D58}" type="presOf" srcId="{6023C4D8-519B-4B36-99A7-D0FF34CC780D}" destId="{2FE6B961-6072-644C-82E9-ADCE9811C109}" srcOrd="1" destOrd="0" presId="urn:microsoft.com/office/officeart/2005/8/layout/chart3"/>
    <dgm:cxn modelId="{241DE8ED-8529-394C-8A9D-3D87D17727BA}" type="presOf" srcId="{07569073-4E61-4AF9-B707-3E291B6986DC}" destId="{144AF553-4211-0843-BCD0-E2D5E5F820C4}" srcOrd="0" destOrd="0" presId="urn:microsoft.com/office/officeart/2005/8/layout/chart3"/>
    <dgm:cxn modelId="{E256BBBB-02B9-5148-BA93-1EBCC53909B0}" type="presParOf" srcId="{9479E1EF-2CD9-1643-B6AD-21C5DC0E3017}" destId="{62711431-3890-334A-838D-48EFA1DA9C0F}" srcOrd="0" destOrd="0" presId="urn:microsoft.com/office/officeart/2005/8/layout/chart3"/>
    <dgm:cxn modelId="{7B61C556-E635-7149-A720-97DA5D9A1F2A}" type="presParOf" srcId="{9479E1EF-2CD9-1643-B6AD-21C5DC0E3017}" destId="{AEF62BD2-E646-D24A-B374-B46F83D47591}" srcOrd="1" destOrd="0" presId="urn:microsoft.com/office/officeart/2005/8/layout/chart3"/>
    <dgm:cxn modelId="{990A2064-2174-ED42-ACAB-D314D2564A48}" type="presParOf" srcId="{9479E1EF-2CD9-1643-B6AD-21C5DC0E3017}" destId="{C23125FE-5950-D245-9441-A4116C5FEEA3}" srcOrd="2" destOrd="0" presId="urn:microsoft.com/office/officeart/2005/8/layout/chart3"/>
    <dgm:cxn modelId="{259CD5DA-6EE9-0A4F-949E-E31F2C51F6D5}" type="presParOf" srcId="{9479E1EF-2CD9-1643-B6AD-21C5DC0E3017}" destId="{2FE6B961-6072-644C-82E9-ADCE9811C109}" srcOrd="3" destOrd="0" presId="urn:microsoft.com/office/officeart/2005/8/layout/chart3"/>
    <dgm:cxn modelId="{61ECCF08-F1E8-4A4F-B368-988638365D91}" type="presParOf" srcId="{9479E1EF-2CD9-1643-B6AD-21C5DC0E3017}" destId="{83B0D55E-2156-224E-B146-7650A63DDCB3}" srcOrd="4" destOrd="0" presId="urn:microsoft.com/office/officeart/2005/8/layout/chart3"/>
    <dgm:cxn modelId="{C5442AC9-EA44-C544-B4E9-408A8F130EEF}" type="presParOf" srcId="{9479E1EF-2CD9-1643-B6AD-21C5DC0E3017}" destId="{ADA4DE1A-B505-474E-BAB3-467103B76D1F}" srcOrd="5" destOrd="0" presId="urn:microsoft.com/office/officeart/2005/8/layout/chart3"/>
    <dgm:cxn modelId="{42C29007-5D42-D343-A0A1-222679206C16}" type="presParOf" srcId="{9479E1EF-2CD9-1643-B6AD-21C5DC0E3017}" destId="{144AF553-4211-0843-BCD0-E2D5E5F820C4}" srcOrd="6" destOrd="0" presId="urn:microsoft.com/office/officeart/2005/8/layout/chart3"/>
    <dgm:cxn modelId="{DAF99E06-225B-BA4B-9535-E830FCA8E694}" type="presParOf" srcId="{9479E1EF-2CD9-1643-B6AD-21C5DC0E3017}" destId="{1345934F-05D5-5741-A94A-CE9E4DB4E36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87F74-8A9D-4577-84E5-91B3A135443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AB8E7730-4933-4680-AA98-471D89052C4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employer is required to notify and acquire written permission from the applicant before accessing the credit reports. </a:t>
          </a:r>
        </a:p>
      </dgm:t>
    </dgm:pt>
    <dgm:pt modelId="{781C2AC3-021D-44DC-A4F1-24CF7CCAACFF}" type="parTrans" cxnId="{017F46D6-091B-4120-98F1-DE049D8DC8A4}">
      <dgm:prSet/>
      <dgm:spPr/>
      <dgm:t>
        <a:bodyPr/>
        <a:lstStyle/>
        <a:p>
          <a:endParaRPr lang="en-US"/>
        </a:p>
      </dgm:t>
    </dgm:pt>
    <dgm:pt modelId="{951B31E6-4CAE-4EB0-8AF4-4712AA8B1990}" type="sibTrans" cxnId="{017F46D6-091B-4120-98F1-DE049D8DC8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4BA9C8-E460-463E-9AC3-77CC8066B5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 employer is required to send a “pre-adverse notice” to the applicant when rejected entirely based on the credit score.</a:t>
          </a:r>
        </a:p>
      </dgm:t>
    </dgm:pt>
    <dgm:pt modelId="{1D9903C4-9585-47B0-A871-177A95034AD0}" type="parTrans" cxnId="{91F8A125-FA26-477D-9372-A60E39188ACE}">
      <dgm:prSet/>
      <dgm:spPr/>
      <dgm:t>
        <a:bodyPr/>
        <a:lstStyle/>
        <a:p>
          <a:endParaRPr lang="en-US"/>
        </a:p>
      </dgm:t>
    </dgm:pt>
    <dgm:pt modelId="{9F2EE5FE-B627-4254-8215-83EDBDF5BF73}" type="sibTrans" cxnId="{91F8A125-FA26-477D-9372-A60E39188A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58B82B-0BEC-4543-AEA2-6E6B5AAD15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An individual should be given a chance to explain the red flags which may possibly arise from the report as well as the possibility of false information. </a:t>
          </a:r>
        </a:p>
      </dgm:t>
    </dgm:pt>
    <dgm:pt modelId="{0740507E-8ED5-4B9D-B733-5BF9D27CA151}" type="parTrans" cxnId="{2A6346FD-7239-45D0-99D9-F722B291EC33}">
      <dgm:prSet/>
      <dgm:spPr/>
      <dgm:t>
        <a:bodyPr/>
        <a:lstStyle/>
        <a:p>
          <a:endParaRPr lang="en-US"/>
        </a:p>
      </dgm:t>
    </dgm:pt>
    <dgm:pt modelId="{4856FAAF-7481-47A3-9839-5BEB638BD5E7}" type="sibTrans" cxnId="{2A6346FD-7239-45D0-99D9-F722B291EC33}">
      <dgm:prSet/>
      <dgm:spPr/>
      <dgm:t>
        <a:bodyPr/>
        <a:lstStyle/>
        <a:p>
          <a:endParaRPr lang="en-US"/>
        </a:p>
      </dgm:t>
    </dgm:pt>
    <dgm:pt modelId="{B8016DCF-41C3-449E-ABB0-01ED9CCD7475}" type="pres">
      <dgm:prSet presAssocID="{F8787F74-8A9D-4577-84E5-91B3A135443C}" presName="root" presStyleCnt="0">
        <dgm:presLayoutVars>
          <dgm:dir/>
          <dgm:resizeHandles val="exact"/>
        </dgm:presLayoutVars>
      </dgm:prSet>
      <dgm:spPr/>
    </dgm:pt>
    <dgm:pt modelId="{7EE26E62-D8A6-4464-9808-77BB0F9B6E4B}" type="pres">
      <dgm:prSet presAssocID="{AB8E7730-4933-4680-AA98-471D89052C41}" presName="compNode" presStyleCnt="0"/>
      <dgm:spPr/>
    </dgm:pt>
    <dgm:pt modelId="{0B77FB42-59CF-4D80-AAFB-45A951388BB3}" type="pres">
      <dgm:prSet presAssocID="{AB8E7730-4933-4680-AA98-471D89052C41}" presName="iconBgRect" presStyleLbl="bgShp" presStyleIdx="0" presStyleCnt="3"/>
      <dgm:spPr/>
    </dgm:pt>
    <dgm:pt modelId="{22CA7645-20EA-4C29-B965-E7C960E77B7F}" type="pres">
      <dgm:prSet presAssocID="{AB8E7730-4933-4680-AA98-471D89052C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23FB468-200C-4BEA-AC27-FD3282F6449F}" type="pres">
      <dgm:prSet presAssocID="{AB8E7730-4933-4680-AA98-471D89052C41}" presName="spaceRect" presStyleCnt="0"/>
      <dgm:spPr/>
    </dgm:pt>
    <dgm:pt modelId="{27DFD1CD-16A7-42D0-8E0F-34DA2897A156}" type="pres">
      <dgm:prSet presAssocID="{AB8E7730-4933-4680-AA98-471D89052C41}" presName="textRect" presStyleLbl="revTx" presStyleIdx="0" presStyleCnt="3">
        <dgm:presLayoutVars>
          <dgm:chMax val="1"/>
          <dgm:chPref val="1"/>
        </dgm:presLayoutVars>
      </dgm:prSet>
      <dgm:spPr/>
    </dgm:pt>
    <dgm:pt modelId="{C3C761F8-F375-4DBA-AEFD-5DA6E7CCB92C}" type="pres">
      <dgm:prSet presAssocID="{951B31E6-4CAE-4EB0-8AF4-4712AA8B1990}" presName="sibTrans" presStyleCnt="0"/>
      <dgm:spPr/>
    </dgm:pt>
    <dgm:pt modelId="{474236FB-FCA7-4FC4-8118-097AD1518016}" type="pres">
      <dgm:prSet presAssocID="{ED4BA9C8-E460-463E-9AC3-77CC8066B574}" presName="compNode" presStyleCnt="0"/>
      <dgm:spPr/>
    </dgm:pt>
    <dgm:pt modelId="{146F1859-596B-4F2F-8F96-FC0F235D425D}" type="pres">
      <dgm:prSet presAssocID="{ED4BA9C8-E460-463E-9AC3-77CC8066B574}" presName="iconBgRect" presStyleLbl="bgShp" presStyleIdx="1" presStyleCnt="3"/>
      <dgm:spPr/>
    </dgm:pt>
    <dgm:pt modelId="{6287FC98-74EB-4C49-9E31-58B5E22D64D8}" type="pres">
      <dgm:prSet presAssocID="{ED4BA9C8-E460-463E-9AC3-77CC8066B5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085D1CCF-64F2-4AF1-8F84-66BBA905E7BF}" type="pres">
      <dgm:prSet presAssocID="{ED4BA9C8-E460-463E-9AC3-77CC8066B574}" presName="spaceRect" presStyleCnt="0"/>
      <dgm:spPr/>
    </dgm:pt>
    <dgm:pt modelId="{E7C74B07-BAC4-4B07-A269-CB6D25963E66}" type="pres">
      <dgm:prSet presAssocID="{ED4BA9C8-E460-463E-9AC3-77CC8066B574}" presName="textRect" presStyleLbl="revTx" presStyleIdx="1" presStyleCnt="3">
        <dgm:presLayoutVars>
          <dgm:chMax val="1"/>
          <dgm:chPref val="1"/>
        </dgm:presLayoutVars>
      </dgm:prSet>
      <dgm:spPr/>
    </dgm:pt>
    <dgm:pt modelId="{98351B26-51C3-4E19-B498-E45AD8FFAF94}" type="pres">
      <dgm:prSet presAssocID="{9F2EE5FE-B627-4254-8215-83EDBDF5BF73}" presName="sibTrans" presStyleCnt="0"/>
      <dgm:spPr/>
    </dgm:pt>
    <dgm:pt modelId="{2693B194-8994-432F-8A11-6BF4149F449C}" type="pres">
      <dgm:prSet presAssocID="{6058B82B-0BEC-4543-AEA2-6E6B5AAD1552}" presName="compNode" presStyleCnt="0"/>
      <dgm:spPr/>
    </dgm:pt>
    <dgm:pt modelId="{1550C8F7-3ECF-4C0E-A179-D7F18BA8E92D}" type="pres">
      <dgm:prSet presAssocID="{6058B82B-0BEC-4543-AEA2-6E6B5AAD1552}" presName="iconBgRect" presStyleLbl="bgShp" presStyleIdx="2" presStyleCnt="3"/>
      <dgm:spPr/>
    </dgm:pt>
    <dgm:pt modelId="{28CC1C47-3584-435C-94F6-02AA3316F03B}" type="pres">
      <dgm:prSet presAssocID="{6058B82B-0BEC-4543-AEA2-6E6B5AAD15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09DA8901-D566-43EC-A7C3-47C84FC3B03B}" type="pres">
      <dgm:prSet presAssocID="{6058B82B-0BEC-4543-AEA2-6E6B5AAD1552}" presName="spaceRect" presStyleCnt="0"/>
      <dgm:spPr/>
    </dgm:pt>
    <dgm:pt modelId="{F58ECDF1-53E1-4D48-A250-55E623E73EEB}" type="pres">
      <dgm:prSet presAssocID="{6058B82B-0BEC-4543-AEA2-6E6B5AAD15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F50917-46AD-A746-85C3-5D2A150228BD}" type="presOf" srcId="{F8787F74-8A9D-4577-84E5-91B3A135443C}" destId="{B8016DCF-41C3-449E-ABB0-01ED9CCD7475}" srcOrd="0" destOrd="0" presId="urn:microsoft.com/office/officeart/2018/5/layout/IconCircleLabelList"/>
    <dgm:cxn modelId="{91F8A125-FA26-477D-9372-A60E39188ACE}" srcId="{F8787F74-8A9D-4577-84E5-91B3A135443C}" destId="{ED4BA9C8-E460-463E-9AC3-77CC8066B574}" srcOrd="1" destOrd="0" parTransId="{1D9903C4-9585-47B0-A871-177A95034AD0}" sibTransId="{9F2EE5FE-B627-4254-8215-83EDBDF5BF73}"/>
    <dgm:cxn modelId="{36A76461-DCCC-E444-A54C-12EEF960F1FC}" type="presOf" srcId="{6058B82B-0BEC-4543-AEA2-6E6B5AAD1552}" destId="{F58ECDF1-53E1-4D48-A250-55E623E73EEB}" srcOrd="0" destOrd="0" presId="urn:microsoft.com/office/officeart/2018/5/layout/IconCircleLabelList"/>
    <dgm:cxn modelId="{14960484-EF27-DE47-8974-3FC977C00C39}" type="presOf" srcId="{AB8E7730-4933-4680-AA98-471D89052C41}" destId="{27DFD1CD-16A7-42D0-8E0F-34DA2897A156}" srcOrd="0" destOrd="0" presId="urn:microsoft.com/office/officeart/2018/5/layout/IconCircleLabelList"/>
    <dgm:cxn modelId="{017F46D6-091B-4120-98F1-DE049D8DC8A4}" srcId="{F8787F74-8A9D-4577-84E5-91B3A135443C}" destId="{AB8E7730-4933-4680-AA98-471D89052C41}" srcOrd="0" destOrd="0" parTransId="{781C2AC3-021D-44DC-A4F1-24CF7CCAACFF}" sibTransId="{951B31E6-4CAE-4EB0-8AF4-4712AA8B1990}"/>
    <dgm:cxn modelId="{3281F1E8-7DFA-B54A-A1AF-07768B3168A8}" type="presOf" srcId="{ED4BA9C8-E460-463E-9AC3-77CC8066B574}" destId="{E7C74B07-BAC4-4B07-A269-CB6D25963E66}" srcOrd="0" destOrd="0" presId="urn:microsoft.com/office/officeart/2018/5/layout/IconCircleLabelList"/>
    <dgm:cxn modelId="{2A6346FD-7239-45D0-99D9-F722B291EC33}" srcId="{F8787F74-8A9D-4577-84E5-91B3A135443C}" destId="{6058B82B-0BEC-4543-AEA2-6E6B5AAD1552}" srcOrd="2" destOrd="0" parTransId="{0740507E-8ED5-4B9D-B733-5BF9D27CA151}" sibTransId="{4856FAAF-7481-47A3-9839-5BEB638BD5E7}"/>
    <dgm:cxn modelId="{46D3CCF2-AED1-944A-A142-6BBA3F51BCCD}" type="presParOf" srcId="{B8016DCF-41C3-449E-ABB0-01ED9CCD7475}" destId="{7EE26E62-D8A6-4464-9808-77BB0F9B6E4B}" srcOrd="0" destOrd="0" presId="urn:microsoft.com/office/officeart/2018/5/layout/IconCircleLabelList"/>
    <dgm:cxn modelId="{85FE1E33-144B-7248-9EB5-94BCB3D674CB}" type="presParOf" srcId="{7EE26E62-D8A6-4464-9808-77BB0F9B6E4B}" destId="{0B77FB42-59CF-4D80-AAFB-45A951388BB3}" srcOrd="0" destOrd="0" presId="urn:microsoft.com/office/officeart/2018/5/layout/IconCircleLabelList"/>
    <dgm:cxn modelId="{6919ADFF-18EB-3E4D-A258-F86CA0399F58}" type="presParOf" srcId="{7EE26E62-D8A6-4464-9808-77BB0F9B6E4B}" destId="{22CA7645-20EA-4C29-B965-E7C960E77B7F}" srcOrd="1" destOrd="0" presId="urn:microsoft.com/office/officeart/2018/5/layout/IconCircleLabelList"/>
    <dgm:cxn modelId="{982CB20F-FB5A-8A45-B929-1C07905CEF22}" type="presParOf" srcId="{7EE26E62-D8A6-4464-9808-77BB0F9B6E4B}" destId="{E23FB468-200C-4BEA-AC27-FD3282F6449F}" srcOrd="2" destOrd="0" presId="urn:microsoft.com/office/officeart/2018/5/layout/IconCircleLabelList"/>
    <dgm:cxn modelId="{4AB1B599-6287-B146-B30E-5303272EAADE}" type="presParOf" srcId="{7EE26E62-D8A6-4464-9808-77BB0F9B6E4B}" destId="{27DFD1CD-16A7-42D0-8E0F-34DA2897A156}" srcOrd="3" destOrd="0" presId="urn:microsoft.com/office/officeart/2018/5/layout/IconCircleLabelList"/>
    <dgm:cxn modelId="{9613BDEF-99FB-184D-91AB-FF6F8CEED5FF}" type="presParOf" srcId="{B8016DCF-41C3-449E-ABB0-01ED9CCD7475}" destId="{C3C761F8-F375-4DBA-AEFD-5DA6E7CCB92C}" srcOrd="1" destOrd="0" presId="urn:microsoft.com/office/officeart/2018/5/layout/IconCircleLabelList"/>
    <dgm:cxn modelId="{7CACD153-53C9-9C44-B360-5F230A666124}" type="presParOf" srcId="{B8016DCF-41C3-449E-ABB0-01ED9CCD7475}" destId="{474236FB-FCA7-4FC4-8118-097AD1518016}" srcOrd="2" destOrd="0" presId="urn:microsoft.com/office/officeart/2018/5/layout/IconCircleLabelList"/>
    <dgm:cxn modelId="{3793CE7B-6370-5648-8417-738949997F2F}" type="presParOf" srcId="{474236FB-FCA7-4FC4-8118-097AD1518016}" destId="{146F1859-596B-4F2F-8F96-FC0F235D425D}" srcOrd="0" destOrd="0" presId="urn:microsoft.com/office/officeart/2018/5/layout/IconCircleLabelList"/>
    <dgm:cxn modelId="{66B66A6D-5F10-C449-AA58-00E5A4F480EF}" type="presParOf" srcId="{474236FB-FCA7-4FC4-8118-097AD1518016}" destId="{6287FC98-74EB-4C49-9E31-58B5E22D64D8}" srcOrd="1" destOrd="0" presId="urn:microsoft.com/office/officeart/2018/5/layout/IconCircleLabelList"/>
    <dgm:cxn modelId="{8DBC377A-8BD9-1248-9A49-602FD657406F}" type="presParOf" srcId="{474236FB-FCA7-4FC4-8118-097AD1518016}" destId="{085D1CCF-64F2-4AF1-8F84-66BBA905E7BF}" srcOrd="2" destOrd="0" presId="urn:microsoft.com/office/officeart/2018/5/layout/IconCircleLabelList"/>
    <dgm:cxn modelId="{043B7A8C-53C9-9647-8A5C-0119E78A679B}" type="presParOf" srcId="{474236FB-FCA7-4FC4-8118-097AD1518016}" destId="{E7C74B07-BAC4-4B07-A269-CB6D25963E66}" srcOrd="3" destOrd="0" presId="urn:microsoft.com/office/officeart/2018/5/layout/IconCircleLabelList"/>
    <dgm:cxn modelId="{C0CEDA9B-943D-A149-9AFE-BD5B392EC689}" type="presParOf" srcId="{B8016DCF-41C3-449E-ABB0-01ED9CCD7475}" destId="{98351B26-51C3-4E19-B498-E45AD8FFAF94}" srcOrd="3" destOrd="0" presId="urn:microsoft.com/office/officeart/2018/5/layout/IconCircleLabelList"/>
    <dgm:cxn modelId="{E1BA0A38-D42E-D54E-9496-E62B9BBA8533}" type="presParOf" srcId="{B8016DCF-41C3-449E-ABB0-01ED9CCD7475}" destId="{2693B194-8994-432F-8A11-6BF4149F449C}" srcOrd="4" destOrd="0" presId="urn:microsoft.com/office/officeart/2018/5/layout/IconCircleLabelList"/>
    <dgm:cxn modelId="{332B4EE3-9530-4044-BD58-D4DBDE9A5874}" type="presParOf" srcId="{2693B194-8994-432F-8A11-6BF4149F449C}" destId="{1550C8F7-3ECF-4C0E-A179-D7F18BA8E92D}" srcOrd="0" destOrd="0" presId="urn:microsoft.com/office/officeart/2018/5/layout/IconCircleLabelList"/>
    <dgm:cxn modelId="{827EC923-BAC9-044C-8FEC-46BE9C3D8B84}" type="presParOf" srcId="{2693B194-8994-432F-8A11-6BF4149F449C}" destId="{28CC1C47-3584-435C-94F6-02AA3316F03B}" srcOrd="1" destOrd="0" presId="urn:microsoft.com/office/officeart/2018/5/layout/IconCircleLabelList"/>
    <dgm:cxn modelId="{86DC401F-A54D-214D-B44A-FD2EB29747F9}" type="presParOf" srcId="{2693B194-8994-432F-8A11-6BF4149F449C}" destId="{09DA8901-D566-43EC-A7C3-47C84FC3B03B}" srcOrd="2" destOrd="0" presId="urn:microsoft.com/office/officeart/2018/5/layout/IconCircleLabelList"/>
    <dgm:cxn modelId="{887B1461-DEBA-5F4B-A967-DE9B98EB350C}" type="presParOf" srcId="{2693B194-8994-432F-8A11-6BF4149F449C}" destId="{F58ECDF1-53E1-4D48-A250-55E623E73E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11431-3890-334A-838D-48EFA1DA9C0F}">
      <dsp:nvSpPr>
        <dsp:cNvPr id="0" name=""/>
        <dsp:cNvSpPr/>
      </dsp:nvSpPr>
      <dsp:spPr>
        <a:xfrm>
          <a:off x="1689858" y="230206"/>
          <a:ext cx="3103914" cy="31039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Applying for a job requires the use of the best available information to increase the chances of getting a job. </a:t>
          </a:r>
        </a:p>
      </dsp:txBody>
      <dsp:txXfrm>
        <a:off x="3277289" y="804431"/>
        <a:ext cx="1145492" cy="923784"/>
      </dsp:txXfrm>
    </dsp:sp>
    <dsp:sp modelId="{C23125FE-5950-D245-9441-A4116C5FEEA3}">
      <dsp:nvSpPr>
        <dsp:cNvPr id="0" name=""/>
        <dsp:cNvSpPr/>
      </dsp:nvSpPr>
      <dsp:spPr>
        <a:xfrm>
          <a:off x="1559050" y="361014"/>
          <a:ext cx="3103914" cy="31039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Financial handling and management information is part of significant information which can increase competitive advantage for the applicant. </a:t>
          </a:r>
        </a:p>
      </dsp:txBody>
      <dsp:txXfrm>
        <a:off x="3166435" y="1968398"/>
        <a:ext cx="1145492" cy="923784"/>
      </dsp:txXfrm>
    </dsp:sp>
    <dsp:sp modelId="{83B0D55E-2156-224E-B146-7650A63DDCB3}">
      <dsp:nvSpPr>
        <dsp:cNvPr id="0" name=""/>
        <dsp:cNvSpPr/>
      </dsp:nvSpPr>
      <dsp:spPr>
        <a:xfrm>
          <a:off x="1559050" y="361014"/>
          <a:ext cx="3103914" cy="31039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The credit score gives a comprehensive look into the life of the applicant relating to money handling and management habits. </a:t>
          </a:r>
        </a:p>
      </dsp:txBody>
      <dsp:txXfrm>
        <a:off x="1910088" y="1968398"/>
        <a:ext cx="1145492" cy="923784"/>
      </dsp:txXfrm>
    </dsp:sp>
    <dsp:sp modelId="{144AF553-4211-0843-BCD0-E2D5E5F820C4}">
      <dsp:nvSpPr>
        <dsp:cNvPr id="0" name=""/>
        <dsp:cNvSpPr/>
      </dsp:nvSpPr>
      <dsp:spPr>
        <a:xfrm>
          <a:off x="1559050" y="361014"/>
          <a:ext cx="3103914" cy="31039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Credit scores give significant additional information about the job applicant which makes it a fair way of evaluating candidates to the employers and employees. </a:t>
          </a:r>
        </a:p>
      </dsp:txBody>
      <dsp:txXfrm>
        <a:off x="1910088" y="933760"/>
        <a:ext cx="1145492" cy="923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7FB42-59CF-4D80-AAFB-45A951388BB3}">
      <dsp:nvSpPr>
        <dsp:cNvPr id="0" name=""/>
        <dsp:cNvSpPr/>
      </dsp:nvSpPr>
      <dsp:spPr>
        <a:xfrm>
          <a:off x="294500" y="702270"/>
          <a:ext cx="912498" cy="912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7645-20EA-4C29-B965-E7C960E77B7F}">
      <dsp:nvSpPr>
        <dsp:cNvPr id="0" name=""/>
        <dsp:cNvSpPr/>
      </dsp:nvSpPr>
      <dsp:spPr>
        <a:xfrm>
          <a:off x="488967" y="896737"/>
          <a:ext cx="523564" cy="523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FD1CD-16A7-42D0-8E0F-34DA2897A156}">
      <dsp:nvSpPr>
        <dsp:cNvPr id="0" name=""/>
        <dsp:cNvSpPr/>
      </dsp:nvSpPr>
      <dsp:spPr>
        <a:xfrm>
          <a:off x="2800" y="1898989"/>
          <a:ext cx="1495898" cy="109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employer is required to notify and acquire written permission from the applicant before accessing the credit reports. </a:t>
          </a:r>
        </a:p>
      </dsp:txBody>
      <dsp:txXfrm>
        <a:off x="2800" y="1898989"/>
        <a:ext cx="1495898" cy="1093875"/>
      </dsp:txXfrm>
    </dsp:sp>
    <dsp:sp modelId="{146F1859-596B-4F2F-8F96-FC0F235D425D}">
      <dsp:nvSpPr>
        <dsp:cNvPr id="0" name=""/>
        <dsp:cNvSpPr/>
      </dsp:nvSpPr>
      <dsp:spPr>
        <a:xfrm>
          <a:off x="2052180" y="702270"/>
          <a:ext cx="912498" cy="912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7FC98-74EB-4C49-9E31-58B5E22D64D8}">
      <dsp:nvSpPr>
        <dsp:cNvPr id="0" name=""/>
        <dsp:cNvSpPr/>
      </dsp:nvSpPr>
      <dsp:spPr>
        <a:xfrm>
          <a:off x="2246647" y="896737"/>
          <a:ext cx="523564" cy="523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74B07-BAC4-4B07-A269-CB6D25963E66}">
      <dsp:nvSpPr>
        <dsp:cNvPr id="0" name=""/>
        <dsp:cNvSpPr/>
      </dsp:nvSpPr>
      <dsp:spPr>
        <a:xfrm>
          <a:off x="1760480" y="1898989"/>
          <a:ext cx="1495898" cy="109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An employer is required to send a “pre-adverse notice” to the applicant when rejected entirely based on the credit score.</a:t>
          </a:r>
        </a:p>
      </dsp:txBody>
      <dsp:txXfrm>
        <a:off x="1760480" y="1898989"/>
        <a:ext cx="1495898" cy="1093875"/>
      </dsp:txXfrm>
    </dsp:sp>
    <dsp:sp modelId="{1550C8F7-3ECF-4C0E-A179-D7F18BA8E92D}">
      <dsp:nvSpPr>
        <dsp:cNvPr id="0" name=""/>
        <dsp:cNvSpPr/>
      </dsp:nvSpPr>
      <dsp:spPr>
        <a:xfrm>
          <a:off x="3809861" y="702270"/>
          <a:ext cx="912498" cy="912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C1C47-3584-435C-94F6-02AA3316F03B}">
      <dsp:nvSpPr>
        <dsp:cNvPr id="0" name=""/>
        <dsp:cNvSpPr/>
      </dsp:nvSpPr>
      <dsp:spPr>
        <a:xfrm>
          <a:off x="4004328" y="896737"/>
          <a:ext cx="523564" cy="523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ECDF1-53E1-4D48-A250-55E623E73EEB}">
      <dsp:nvSpPr>
        <dsp:cNvPr id="0" name=""/>
        <dsp:cNvSpPr/>
      </dsp:nvSpPr>
      <dsp:spPr>
        <a:xfrm>
          <a:off x="3518161" y="1898989"/>
          <a:ext cx="1495898" cy="109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An individual should be given a chance to explain the red flags which may possibly arise from the report as well as the possibility of false information. </a:t>
          </a:r>
        </a:p>
      </dsp:txBody>
      <dsp:txXfrm>
        <a:off x="3518161" y="1898989"/>
        <a:ext cx="1495898" cy="109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14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9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4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872-C37F-4F42-AEFE-06D6005705D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56E1-7A9F-404C-B4D9-137D7EFC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5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o employers check credit?">
            <a:extLst>
              <a:ext uri="{FF2B5EF4-FFF2-40B4-BE49-F238E27FC236}">
                <a16:creationId xmlns:a16="http://schemas.microsoft.com/office/drawing/2014/main" id="{1D5A5349-8554-9542-858C-996DE6247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 bwMode="auto">
          <a:xfrm>
            <a:off x="-5315" y="2030"/>
            <a:ext cx="12191980" cy="685597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443416"/>
          </a:xfrm>
        </p:spPr>
        <p:txBody>
          <a:bodyPr>
            <a:normAutofit/>
          </a:bodyPr>
          <a:lstStyle/>
          <a:p>
            <a:r>
              <a:rPr lang="en-US" dirty="0"/>
              <a:t>Credit score MATTERS TO GET A Career IN United states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4" y="2096064"/>
            <a:ext cx="10738627" cy="4152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0" indent="0" algn="r">
              <a:buNone/>
            </a:pPr>
            <a:r>
              <a:rPr lang="en-US" sz="1000" dirty="0"/>
              <a:t>Texas Southern University</a:t>
            </a:r>
          </a:p>
          <a:p>
            <a:pPr marL="0" indent="0" algn="r">
              <a:buNone/>
            </a:pPr>
            <a:r>
              <a:rPr lang="en-US" sz="1000" dirty="0"/>
              <a:t>Business &amp; Professional Communications</a:t>
            </a:r>
          </a:p>
          <a:p>
            <a:pPr marL="0" indent="0" algn="r">
              <a:buNone/>
            </a:pPr>
            <a:r>
              <a:rPr lang="en-US" sz="1000" dirty="0"/>
              <a:t>Andrea Ivory </a:t>
            </a:r>
          </a:p>
          <a:p>
            <a:pPr marL="0" indent="0" algn="r">
              <a:buNone/>
            </a:pPr>
            <a:r>
              <a:rPr lang="en-US" sz="1000" dirty="0"/>
              <a:t>Professor Shera Carter</a:t>
            </a:r>
          </a:p>
          <a:p>
            <a:pPr marL="0" indent="0" algn="r">
              <a:buNone/>
            </a:pPr>
            <a:r>
              <a:rPr lang="en-US" sz="1000" dirty="0"/>
              <a:t>July 15, 2021  </a:t>
            </a:r>
          </a:p>
        </p:txBody>
      </p:sp>
    </p:spTree>
    <p:extLst>
      <p:ext uri="{BB962C8B-B14F-4D97-AF65-F5344CB8AC3E}">
        <p14:creationId xmlns:p14="http://schemas.microsoft.com/office/powerpoint/2010/main" val="219803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Introduction </a:t>
            </a:r>
            <a:endParaRPr lang="en-US" dirty="0"/>
          </a:p>
        </p:txBody>
      </p:sp>
      <p:pic>
        <p:nvPicPr>
          <p:cNvPr id="2050" name="Picture 2" descr="Why do employers check credit?">
            <a:extLst>
              <a:ext uri="{FF2B5EF4-FFF2-40B4-BE49-F238E27FC236}">
                <a16:creationId xmlns:a16="http://schemas.microsoft.com/office/drawing/2014/main" id="{F5FB6423-AD0A-A34A-B77F-2C0D62614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r="28808" b="-1"/>
          <a:stretch/>
        </p:blipFill>
        <p:spPr bwMode="auto">
          <a:xfrm>
            <a:off x="7678736" y="2210935"/>
            <a:ext cx="3511778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B7AEA1E7-6413-4A1F-8298-23BBE2112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61010"/>
              </p:ext>
            </p:extLst>
          </p:nvPr>
        </p:nvGraphicFramePr>
        <p:xfrm>
          <a:off x="913795" y="2096064"/>
          <a:ext cx="6352824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770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AE7B63-D295-41BA-AC4A-E390B90E5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/>
              </a:rPr>
              <a:t>Credit Score </a:t>
            </a:r>
            <a:br>
              <a:rPr lang="en-US">
                <a:solidFill>
                  <a:srgbClr val="FFFFFF"/>
                </a:solidFill>
                <a:effectLst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86DD7D1-E01C-464B-945C-F6E88018E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 Multiple Credit Checks Affect Your Credit Score? - TigerMobiles.com">
            <a:extLst>
              <a:ext uri="{FF2B5EF4-FFF2-40B4-BE49-F238E27FC236}">
                <a16:creationId xmlns:a16="http://schemas.microsoft.com/office/drawing/2014/main" id="{410A42E7-02A3-0145-B660-25E9045B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57" y="2664106"/>
            <a:ext cx="2964561" cy="15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80E4150-F3C6-4470-AF85-36BFD3E3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471" y="2096063"/>
            <a:ext cx="6340085" cy="3957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effectLst/>
              </a:rPr>
              <a:t>Companies perform background checks on their potential employees using the available background information. </a:t>
            </a: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effectLst/>
              </a:rPr>
              <a:t>The credit score may not be available to the employer but they can also request a credit history report.</a:t>
            </a: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effectLst/>
              </a:rPr>
              <a:t>The credit report includes credit card information, credit history, history of payments as well as balances which are examined in credit score. </a:t>
            </a: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  <a:effectLst/>
              </a:rPr>
              <a:t>A good or a poor credit score indicates whether the individual is a good or bad credit risk.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6AE7B63-D295-41BA-AC4A-E390B90E5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 sz="2900">
                <a:solidFill>
                  <a:srgbClr val="FFFFFF"/>
                </a:solidFill>
                <a:effectLst/>
              </a:rPr>
              <a:t>Significance of credit score to the employer </a:t>
            </a:r>
            <a:br>
              <a:rPr lang="en-US" sz="2900">
                <a:solidFill>
                  <a:srgbClr val="FFFFFF"/>
                </a:solidFill>
                <a:effectLst/>
              </a:rPr>
            </a:b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86DD7D1-E01C-464B-945C-F6E88018E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scredited: How Employment Credit Checks Keep Qualified Workers Out of a  Job | Demos">
            <a:extLst>
              <a:ext uri="{FF2B5EF4-FFF2-40B4-BE49-F238E27FC236}">
                <a16:creationId xmlns:a16="http://schemas.microsoft.com/office/drawing/2014/main" id="{5A4841B8-4170-1D49-964F-3AE3F6AF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57" y="1571890"/>
            <a:ext cx="2964561" cy="37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F80E4150-F3C6-4470-AF85-36BFD3E3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471" y="2096063"/>
            <a:ext cx="6340085" cy="3957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  <a:effectLst/>
              </a:rPr>
              <a:t>The employer looks at the patterns of handling and managing money. </a:t>
            </a: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  <a:effectLst/>
              </a:rPr>
              <a:t>Positive and negative habits in managing money can increase or decrease applicant potential employee. </a:t>
            </a:r>
            <a:r>
              <a:rPr lang="en-US" sz="1600" b="1">
                <a:solidFill>
                  <a:srgbClr val="FFFFFF"/>
                </a:solidFill>
                <a:effectLst/>
              </a:rPr>
              <a:t> </a:t>
            </a:r>
            <a:endParaRPr lang="en-US" sz="1600">
              <a:solidFill>
                <a:srgbClr val="FFFFFF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  <a:effectLst/>
              </a:rPr>
              <a:t>Late and early payments from the employee are an indicator of how the potential employee lives up to agreements as well as how organized they are.</a:t>
            </a: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  <a:effectLst/>
              </a:rPr>
              <a:t>The credit report gives significant insights on possible financial distress which can contribute to fraud and theft. </a:t>
            </a: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  <a:effectLst/>
              </a:rPr>
              <a:t>Money handling habits show how responsible an individual can be with an organization's money or customer information. </a:t>
            </a:r>
          </a:p>
          <a:p>
            <a:pPr>
              <a:lnSpc>
                <a:spcPct val="110000"/>
              </a:lnSpc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>
                <a:effectLst/>
              </a:rPr>
              <a:t>Legal rights</a:t>
            </a:r>
            <a:endParaRPr lang="en-US" dirty="0"/>
          </a:p>
        </p:txBody>
      </p:sp>
      <p:pic>
        <p:nvPicPr>
          <p:cNvPr id="6146" name="Picture 2" descr="breaking down credit score">
            <a:extLst>
              <a:ext uri="{FF2B5EF4-FFF2-40B4-BE49-F238E27FC236}">
                <a16:creationId xmlns:a16="http://schemas.microsoft.com/office/drawing/2014/main" id="{1AA35BE1-5802-4A4B-AFF5-80AA7D53F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-1" b="16115"/>
          <a:stretch/>
        </p:blipFill>
        <p:spPr bwMode="auto">
          <a:xfrm>
            <a:off x="6357257" y="2210935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EFF83-611A-471F-9D2B-F9C08FC3D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87801"/>
              </p:ext>
            </p:extLst>
          </p:nvPr>
        </p:nvGraphicFramePr>
        <p:xfrm>
          <a:off x="913795" y="2096064"/>
          <a:ext cx="5016860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652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en-US">
                <a:effectLst/>
              </a:rPr>
              <a:t>Conclusion </a:t>
            </a:r>
            <a:endParaRPr lang="en-US" dirty="0"/>
          </a:p>
        </p:txBody>
      </p:sp>
      <p:pic>
        <p:nvPicPr>
          <p:cNvPr id="5122" name="Picture 2" descr="Five Cs of Credit Definition">
            <a:extLst>
              <a:ext uri="{FF2B5EF4-FFF2-40B4-BE49-F238E27FC236}">
                <a16:creationId xmlns:a16="http://schemas.microsoft.com/office/drawing/2014/main" id="{239DEAF8-991E-674D-8B7A-0AF2E820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r="2876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effectLst/>
              </a:rPr>
              <a:t>Credit scores give significant information to employers about the potential employee’s management and handling of finances. </a:t>
            </a:r>
          </a:p>
          <a:p>
            <a:pPr>
              <a:lnSpc>
                <a:spcPct val="110000"/>
              </a:lnSpc>
            </a:pPr>
            <a:r>
              <a:rPr lang="en-US" sz="1400">
                <a:effectLst/>
              </a:rPr>
              <a:t>A good credit score indicates how good the candidate would be to the company and the customers.</a:t>
            </a:r>
          </a:p>
          <a:p>
            <a:pPr>
              <a:lnSpc>
                <a:spcPct val="110000"/>
              </a:lnSpc>
            </a:pPr>
            <a:r>
              <a:rPr lang="en-US" sz="1400">
                <a:effectLst/>
              </a:rPr>
              <a:t>A credit score shows the financial situation of an individual and the possibility of fraud and embezzlement. </a:t>
            </a:r>
          </a:p>
          <a:p>
            <a:pPr>
              <a:lnSpc>
                <a:spcPct val="110000"/>
              </a:lnSpc>
            </a:pPr>
            <a:r>
              <a:rPr lang="en-US" sz="1400">
                <a:effectLst/>
              </a:rPr>
              <a:t>Getting a job in an organization which checks credit score also ensure one work around people who are responsible and live up to their agreements. 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3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72</TotalTime>
  <Words>444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Credit score MATTERS TO GET A Career IN United states</vt:lpstr>
      <vt:lpstr>Introduction </vt:lpstr>
      <vt:lpstr>Credit Score  </vt:lpstr>
      <vt:lpstr>Significance of credit score to the employer  </vt:lpstr>
      <vt:lpstr>Legal rights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score </dc:title>
  <dc:creator>ASUS</dc:creator>
  <cp:lastModifiedBy>Lynden Jackson</cp:lastModifiedBy>
  <cp:revision>5</cp:revision>
  <dcterms:created xsi:type="dcterms:W3CDTF">2021-07-14T00:32:54Z</dcterms:created>
  <dcterms:modified xsi:type="dcterms:W3CDTF">2021-07-14T03:58:14Z</dcterms:modified>
</cp:coreProperties>
</file>